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6790e41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e26790e413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2d470fe8f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42d470fe8f_0_8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2d470fe8f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42d470fe8f_0_8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2d470fe8f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42d470fe8f_0_8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2d470fe8f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42d470fe8f_0_8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2d470fe8f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42d470fe8f_0_8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2d470fe8f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42d470fe8f_0_8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2d470fe8f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42d470fe8f_0_8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2d470fe8f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42d470fe8f_0_8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2d470fe8f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42d470fe8f_0_9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2d470fe8f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42d470fe8f_0_9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26790e41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e26790e413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2d470fe8f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42d470fe8f_0_9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2d470fe8f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42d470fe8f_0_9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2d470fe8f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42d470fe8f_0_9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2d470fe8f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42d470fe8f_0_9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4446898a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44446898a3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2d470fe8f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42d470fe8f_0_9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d470fe8f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42d470fe8f_0_1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2d470fe8f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42d470fe8f_0_1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2d470fe8f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42d470fe8f_0_1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2d470fe8f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42d470fe8f_0_9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4446898a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44446898a3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2d470fe8f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42d470fe8f_0_9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2d470fe8f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42d470fe8f_0_9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2d470fe8f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42d470fe8f_0_9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2d470fe8f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42d470fe8f_0_10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2d470fe8f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42d470fe8f_0_10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2d470fe8f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42d470fe8f_0_1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2d470fe8f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42d470fe8f_0_10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2d470fe8f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42d470fe8f_0_10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2d470fe8f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42d470fe8f_0_10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2d470fe8f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42d470fe8f_0_10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2d470fe8f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42d470fe8f_0_7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2d470fe8f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42d470fe8f_0_10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2d470fe8f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42d470fe8f_0_10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2d470fe8f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42d470fe8f_0_10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2d470fe8f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42d470fe8f_0_10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2d470fe8f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42d470fe8f_0_1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2d470fe8f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42d470fe8f_0_1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2d470fe8f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42d470fe8f_0_1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4446898a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44446898a3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d470fe8f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42d470fe8f_0_1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4446898a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44446898a3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2d470fe8f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42d470fe8f_0_7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2d470fe8f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42d470fe8f_0_1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4446898a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44446898a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4446898a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44446898a3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4446898a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44446898a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44446898a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44446898a3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4446898a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44446898a3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4446898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44446898a3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4446898a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44446898a3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4446898a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44446898a3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4446898a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44446898a3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2d470fe8f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42d470fe8f_0_7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44446898a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44446898a3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44446898a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44446898a3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4446898a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44446898a3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e26790e413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1e26790e413_2_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2d470fe8f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42d470fe8f_0_7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2d470fe8f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42d470fe8f_0_8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2d470fe8f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42d470fe8f_0_8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hyperlink" Target="http://github.com/TomasFerranti/FundProgEAnalise" TargetMode="External"/><Relationship Id="rId5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hyperlink" Target="http://github.com/TomasFerranti/FundProgEAnalise" TargetMode="External"/><Relationship Id="rId5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hyperlink" Target="https://scrumguides.org/scrum-guide.html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129" name="Google Shape;1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594825" y="1721500"/>
            <a:ext cx="3389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Fundamentos para Programação e Análise</a:t>
            </a:r>
            <a:endParaRPr b="1" i="0" sz="24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19/05/2023 - 20/05/2023</a:t>
            </a:r>
            <a:endParaRPr b="1"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História de projeto de desenvolvimento</a:t>
            </a:r>
            <a:endParaRPr sz="1100"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00" y="879473"/>
            <a:ext cx="8580796" cy="395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Casos de uso do modelo em cascata</a:t>
            </a:r>
            <a:endParaRPr sz="1100"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0" y="1310963"/>
            <a:ext cx="4205450" cy="25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/>
        </p:nvSpPr>
        <p:spPr>
          <a:xfrm>
            <a:off x="4284650" y="1064925"/>
            <a:ext cx="3981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Planejamento concentra-se no início do projeto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Necessita de muita documentação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Mais simples para entender e controlar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Quando utilizar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Projeto de baixo risco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Documentação/planejamento preciso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Restrições de escopo (regulação)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Risco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Resultado testável só no final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Alterações estruturais custosas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Baixa interação com clientes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Modelos de processo: prototipação</a:t>
            </a:r>
            <a:endParaRPr sz="1100"/>
          </a:p>
        </p:txBody>
      </p:sp>
      <p:sp>
        <p:nvSpPr>
          <p:cNvPr id="197" name="Google Shape;197;p36"/>
          <p:cNvSpPr txBox="1"/>
          <p:nvPr/>
        </p:nvSpPr>
        <p:spPr>
          <a:xfrm>
            <a:off x="1376425" y="1064925"/>
            <a:ext cx="7018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Prototipação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é uma técnica de desenvolvimento de software que permite a criação rápida de um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protótipo funcional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de um sistema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sem formalidades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Um modelo de processo de prototipação é uma estrutura que descreve as etapas envolvidas na criação de protótipos.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Essas etapas incluem: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definição de requisitos;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criação de um protótipo inicial;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avaliação do protótipo;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refinamento do protótipo;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repetição do processo, se necessário.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 prototipação é frequentemente usada para reduzir o tempo de desenvolvimento e melhorar a qualidade do produto final.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Casos de uso da prototipação</a:t>
            </a:r>
            <a:endParaRPr sz="1100"/>
          </a:p>
        </p:txBody>
      </p:sp>
      <p:sp>
        <p:nvSpPr>
          <p:cNvPr id="203" name="Google Shape;203;p37"/>
          <p:cNvSpPr txBox="1"/>
          <p:nvPr/>
        </p:nvSpPr>
        <p:spPr>
          <a:xfrm>
            <a:off x="4284650" y="1064925"/>
            <a:ext cx="3981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Planejamento concentra-se no início de cada protótipo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Necessita de pouca documentação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Mais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simples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para entender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Quando utilizar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Cliente disponível/versátil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Documentação/planejamento variável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Requisitos não especificados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Risco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Sem especificação de produto final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Base fraca -&gt; alterações custosas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Difícil de controlar o ambiente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900" y="1064925"/>
            <a:ext cx="3329751" cy="37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Vantagens da prototipação</a:t>
            </a:r>
            <a:endParaRPr sz="1100"/>
          </a:p>
        </p:txBody>
      </p:sp>
      <p:sp>
        <p:nvSpPr>
          <p:cNvPr id="210" name="Google Shape;210;p38"/>
          <p:cNvSpPr txBox="1"/>
          <p:nvPr/>
        </p:nvSpPr>
        <p:spPr>
          <a:xfrm>
            <a:off x="1376425" y="1064925"/>
            <a:ext cx="688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Validação de conceito: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permite que os desenvolvedores validem rapidamente a viabilidade de um conceito antes de investir tempo e recursos significativos no desenvolvimento completo do produto.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Design de interface de usuário: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ajuda a criar e testar rapidamente diferentes designs de interface de usuário, permitindo que os desenvolvedores identifiquem e corrijam problemas de usabilidade antes de construir o produto completo.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Teste de usabilidade: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permite que os usuários experimentem o produto e forneçam feedback valioso sobre a funcionalidade e a usabilidade antes de o produto final ser construído.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Desenvolvimento iterativo: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facilita a iteração e o refinamento contínuo do produto por parte dos desenvolvedores.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Comunicação com stakeholders: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ajuda a comunicar ideias de forma mais clara e concreta aos stakeholders, permitindo que eles visualizem e interajam com o produto antes de ser construído completamente.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Modelos de processo: espiral</a:t>
            </a:r>
            <a:endParaRPr sz="1100"/>
          </a:p>
        </p:txBody>
      </p:sp>
      <p:sp>
        <p:nvSpPr>
          <p:cNvPr id="216" name="Google Shape;216;p39"/>
          <p:cNvSpPr txBox="1"/>
          <p:nvPr/>
        </p:nvSpPr>
        <p:spPr>
          <a:xfrm>
            <a:off x="1376425" y="1064925"/>
            <a:ext cx="688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Um modelo de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processo de espiral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é um modelo de desenvolvimento de software iterativo e incremental que é baseado em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ciclos repetitivos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. Foi proposto por Barry Boehm em 1986 e é considerado uma evolução do modelo em cascata e prototipação.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É uma abordagem de gerenciamento de projetos que permite aos desenvolvedores identificar e mitigar riscos de projeto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 à medida que surgem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, ao invés de lidar com eles no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 final do projeto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 forma do desenvolvimento de software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não pode ser completamente determinada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de antemão.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Ele é baseado em quatro principais atividades: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Planejamento: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determinação dos objetivos, alternativas e restrições.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Análise de riscos: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análise de alternativas e identificação/resolução de riscos.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Engenharia: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desenvolvimento do produto no “nível seguinte”.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Atualização feita pelo cliente: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avaliação dos resultados da engenharia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odelo em espiral</a:t>
            </a:r>
            <a:endParaRPr sz="1100"/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900" y="879475"/>
            <a:ext cx="6596210" cy="42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Casos de uso do modelo em espiral</a:t>
            </a:r>
            <a:endParaRPr sz="1100"/>
          </a:p>
        </p:txBody>
      </p:sp>
      <p:sp>
        <p:nvSpPr>
          <p:cNvPr id="228" name="Google Shape;228;p41"/>
          <p:cNvSpPr txBox="1"/>
          <p:nvPr/>
        </p:nvSpPr>
        <p:spPr>
          <a:xfrm>
            <a:off x="4284650" y="1064925"/>
            <a:ext cx="3981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Planejamento concentra-se no início de cada ciclo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Necessita de razoável documentação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Mais segurança na criação do software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Quando utilizar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Cliente disponível/versátil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Documentação/planejamento básica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Risco de desenvolvimento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Risco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Custo alto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Difícil gerenciar por causa da complexidade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Necessita equipe adequada e experiente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247198"/>
            <a:ext cx="3979850" cy="351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Modelos de processo: agile (ou ágil)</a:t>
            </a:r>
            <a:endParaRPr sz="1100"/>
          </a:p>
        </p:txBody>
      </p:sp>
      <p:sp>
        <p:nvSpPr>
          <p:cNvPr id="235" name="Google Shape;235;p42"/>
          <p:cNvSpPr txBox="1"/>
          <p:nvPr/>
        </p:nvSpPr>
        <p:spPr>
          <a:xfrm>
            <a:off x="1376425" y="1064925"/>
            <a:ext cx="6889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O modelo de processo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Agile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é uma abordagem de desenvolvimento de software que se concentra em fornecer entregas frequentes e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valor ao cliente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em ciclos curtos e iterativos.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É um processo colaborativo, no qual a equipe de desenvolvimento e o cliente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trabalham juntos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em estreita colaboração para garantir que o produto final atenda às necessidades do cliente.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As metodologias Agile são caracterizadas por uma abordagem de desenvolvimento orientada a pessoas, com ênfase na comunicação, colaboração e feedback contínuo.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Os quatro valores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do Agile</a:t>
            </a:r>
            <a:endParaRPr sz="1100"/>
          </a:p>
        </p:txBody>
      </p:sp>
      <p:sp>
        <p:nvSpPr>
          <p:cNvPr id="241" name="Google Shape;241;p43"/>
          <p:cNvSpPr txBox="1"/>
          <p:nvPr/>
        </p:nvSpPr>
        <p:spPr>
          <a:xfrm>
            <a:off x="1376425" y="1064925"/>
            <a:ext cx="6889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Indivíduos e interações 		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mais que </a:t>
            </a:r>
            <a:r>
              <a:rPr lang="pt-BR" sz="1600" u="sng">
                <a:latin typeface="Calibri"/>
                <a:ea typeface="Calibri"/>
                <a:cs typeface="Calibri"/>
                <a:sym typeface="Calibri"/>
              </a:rPr>
              <a:t>processos e ferramentas</a:t>
            </a:r>
            <a:endParaRPr sz="1600" u="sng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Software em funcionamento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	mais que </a:t>
            </a:r>
            <a:r>
              <a:rPr lang="pt-BR" sz="1600" u="sng">
                <a:latin typeface="Calibri"/>
                <a:ea typeface="Calibri"/>
                <a:cs typeface="Calibri"/>
                <a:sym typeface="Calibri"/>
              </a:rPr>
              <a:t>documentação abrangente</a:t>
            </a:r>
            <a:endParaRPr sz="1600" u="sng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Colaboração com o cliente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		mais que </a:t>
            </a:r>
            <a:r>
              <a:rPr lang="pt-BR" sz="1600" u="sng">
                <a:latin typeface="Calibri"/>
                <a:ea typeface="Calibri"/>
                <a:cs typeface="Calibri"/>
                <a:sym typeface="Calibri"/>
              </a:rPr>
              <a:t>negociação de contratos</a:t>
            </a:r>
            <a:endParaRPr sz="1600" u="sng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Responder a mudanças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		mais que </a:t>
            </a:r>
            <a:r>
              <a:rPr lang="pt-BR" sz="1600" u="sng">
                <a:latin typeface="Calibri"/>
                <a:ea typeface="Calibri"/>
                <a:cs typeface="Calibri"/>
                <a:sym typeface="Calibri"/>
              </a:rPr>
              <a:t>seguir um plano</a:t>
            </a:r>
            <a:endParaRPr sz="16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Mesmo que haja valor nos itens do </a:t>
            </a:r>
            <a:r>
              <a:rPr lang="pt-BR" sz="1600" u="sng">
                <a:latin typeface="Calibri"/>
                <a:ea typeface="Calibri"/>
                <a:cs typeface="Calibri"/>
                <a:sym typeface="Calibri"/>
              </a:rPr>
              <a:t>lado direito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valorizamos mais os itens do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lado esquerdo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135" name="Google Shape;1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594825" y="1721500"/>
            <a:ext cx="39771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III - Tópicos de engenharia de software: modelos de processo, metodologias de desenvolvimento e modelos de qualidade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 temas e 12 princípios</a:t>
            </a:r>
            <a:endParaRPr sz="1100"/>
          </a:p>
        </p:txBody>
      </p:sp>
      <p:sp>
        <p:nvSpPr>
          <p:cNvPr id="247" name="Google Shape;247;p44"/>
          <p:cNvSpPr txBox="1"/>
          <p:nvPr/>
        </p:nvSpPr>
        <p:spPr>
          <a:xfrm>
            <a:off x="1376425" y="1064925"/>
            <a:ext cx="6889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ENTREGA DE VALOR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 prioridade é satisfazer o cliente através da entrega adiantada e contínua de software de valor.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Entregar software funcionando com frequência, na escala de semanas até meses, com preferência aos períodos mais curtos.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Software funcional é a medida primária de progresso.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Simplicidade: a arte de maximizar a quantidade de trabalho que não precisou ser feito.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Contínua atenção à excelência técnica e bom design aumenta a agilidade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COLABORAÇÃO COM BUSINESS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Aceitar mudanças de requisitos, mesmo no fim do desenvolvimento. Processos ágeis se adequam a mudanças, para que o cliente possa tirar vantagens competitivas.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Pessoas relacionadas a negócios e desenvolvedores devem trabalhar em conjunto e diariamente, durante todo o curso do projeto.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 temas e 12 princípios</a:t>
            </a:r>
            <a:endParaRPr sz="1100"/>
          </a:p>
        </p:txBody>
      </p:sp>
      <p:sp>
        <p:nvSpPr>
          <p:cNvPr id="253" name="Google Shape;253;p45"/>
          <p:cNvSpPr txBox="1"/>
          <p:nvPr/>
        </p:nvSpPr>
        <p:spPr>
          <a:xfrm>
            <a:off x="1376425" y="1064925"/>
            <a:ext cx="6889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DINÂMICA E CULTURA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Construir projetos ao redor de indivíduos motivados, dando a eles o ambiente e suporte necessário, e confiar que farão seu trabalho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 método mais eficiente e eficaz de transmitir informações para, e por dentro de um time de desenvolvimento, é através de uma conversa cara a cara.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Processos ágeis promovem um ambiente sustentável. Os patrocinadores, desenvolvedores e usuários, devem ser capazes de manter indefinidamente, passos constantes.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As melhores arquiteturas, requisitos e designs emergem de times auto-organizáveis.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APRENDIZAGEM CONTÍNUA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Em intervalos regulares, o time reflete em como ficar mais efetivo, então se ajustam e otimizam seu comportamento de acordo.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modelo “vencedor” contemporâneo</a:t>
            </a:r>
            <a:endParaRPr sz="1100"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9475"/>
            <a:ext cx="4572000" cy="343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 txBox="1"/>
          <p:nvPr/>
        </p:nvSpPr>
        <p:spPr>
          <a:xfrm>
            <a:off x="4572000" y="879475"/>
            <a:ext cx="3981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Avanço de acordo com os feedbacks dos usuários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Entregas divididas ao longo do projeto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Menos documentação prévia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Quando usar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Indefinição sobre o que deseja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Escopo inovador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Ausência de documentação prévia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Risco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Liderança experiente e capaz de fazer ajustes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Clientes não sabem o que querem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Rigidez orçamentária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Comparação entre ágil e cascata</a:t>
            </a:r>
            <a:endParaRPr sz="1100"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513" y="879475"/>
            <a:ext cx="5056983" cy="42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1382700" y="2133150"/>
            <a:ext cx="637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Exercício Prático 5 - Modelos de Processo</a:t>
            </a:r>
            <a:endParaRPr sz="1100"/>
          </a:p>
        </p:txBody>
      </p:sp>
      <p:sp>
        <p:nvSpPr>
          <p:cNvPr id="272" name="Google Shape;272;p48"/>
          <p:cNvSpPr txBox="1"/>
          <p:nvPr/>
        </p:nvSpPr>
        <p:spPr>
          <a:xfrm>
            <a:off x="1893475" y="2571750"/>
            <a:ext cx="576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u="sng">
                <a:solidFill>
                  <a:schemeClr val="hlink"/>
                </a:solidFill>
                <a:hlinkClick r:id="rId4"/>
              </a:rPr>
              <a:t>github.com/TomasFerranti/FundProgEAnalise</a:t>
            </a:r>
            <a:endParaRPr sz="1850">
              <a:solidFill>
                <a:srgbClr val="595959"/>
              </a:solidFill>
            </a:endParaRPr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100" y="2571750"/>
            <a:ext cx="405363" cy="4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Metodologias de desenvolvimento</a:t>
            </a:r>
            <a:endParaRPr b="1" sz="1100" u="sng"/>
          </a:p>
        </p:txBody>
      </p:sp>
      <p:sp>
        <p:nvSpPr>
          <p:cNvPr id="279" name="Google Shape;279;p49"/>
          <p:cNvSpPr txBox="1"/>
          <p:nvPr/>
        </p:nvSpPr>
        <p:spPr>
          <a:xfrm>
            <a:off x="1376425" y="1064925"/>
            <a:ext cx="6889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Uma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metodologia de desenvolvimento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é uma abordagem específica para implementar um modelo de processo. Ela detalha as práticas, técnicas e ferramentas que devem ser utilizadas para seguir o modelo de processo.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Permite uma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maior previsibilidade e controle do projeto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evitando atrasos e desvios de escopo, também contribuindo para a comunicação e colaboração entre as equipes de desenvolvimento, clientes e stakeholders.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Juntamente com os modelos de processo, ambos são importantes para a engenharia de software e podem ser usados ​​para melhorar a qualidade, eficiência e produtividade do desenvolvimento de software.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As principais metodologias de desenvolvimento atualmente são: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Lean, Scrum (foco)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XP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 Todas estas seguem o modelo de processo ágil.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Metodologias de desenvolvimento: Lean</a:t>
            </a:r>
            <a:endParaRPr sz="1100" u="sng"/>
          </a:p>
        </p:txBody>
      </p:sp>
      <p:sp>
        <p:nvSpPr>
          <p:cNvPr id="285" name="Google Shape;285;p50"/>
          <p:cNvSpPr txBox="1"/>
          <p:nvPr/>
        </p:nvSpPr>
        <p:spPr>
          <a:xfrm>
            <a:off x="1376425" y="1064925"/>
            <a:ext cx="2997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 metodologia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Lean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é uma abordagem para a gestão de processos e produção de software que se originou no sistema de produção da Toyota.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Seu objetivo é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maximizar o valor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entregue ao cliente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eliminando desperdícios, reduzindo custos e aumentando a eficiência.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425" y="1064925"/>
            <a:ext cx="4533201" cy="402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Os cinco pilares do Lean</a:t>
            </a:r>
            <a:endParaRPr sz="1100"/>
          </a:p>
        </p:txBody>
      </p:sp>
      <p:sp>
        <p:nvSpPr>
          <p:cNvPr id="292" name="Google Shape;292;p51"/>
          <p:cNvSpPr txBox="1"/>
          <p:nvPr/>
        </p:nvSpPr>
        <p:spPr>
          <a:xfrm>
            <a:off x="1376425" y="1064925"/>
            <a:ext cx="48477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Identificar o valor: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entender as necessidades do cliente e do mercado para desenvolver produtos e serviços que atendam às expectativas dos usuários.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Mapear o fluxo de valor: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mapear as atividades necessárias para o desenvolvimento do software, incluindo as interações com o cliente e a equipe de desenvolvimento.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Criar fluxo contínuo: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criar um fluxo de trabalho contínuo, eliminando interrupções e atrasos no processo de desenvolvimento.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Estabelecer pull: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permitir que o cliente puxe as funcionalidades e recursos que deseja, evitando o excesso de produção e minimizando o desperdício.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Buscar a perfeição: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buscar constantemente a melhoria dos processos e produtos entregues, incluindo a qualidade do software e a satisfação do cliente.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225" y="1153288"/>
            <a:ext cx="2919775" cy="28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Ferramentas utilizadas no Lean</a:t>
            </a:r>
            <a:endParaRPr sz="1100"/>
          </a:p>
        </p:txBody>
      </p:sp>
      <p:sp>
        <p:nvSpPr>
          <p:cNvPr id="299" name="Google Shape;299;p52"/>
          <p:cNvSpPr txBox="1"/>
          <p:nvPr/>
        </p:nvSpPr>
        <p:spPr>
          <a:xfrm>
            <a:off x="1376425" y="1064925"/>
            <a:ext cx="6801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Kanban: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um quadro visual para gerenciar o fluxo de trabalho, permitindo a visualização das tarefas em andamento e o controle do progresso.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Just-in-Time: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a entrega das funcionalidades e recursos no momento certo, minimizando o desperdício e maximizando a eficiência do processo de desenvolvimento.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Kaizen: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a melhoria contínua dos processos e produtos entregues, incluindo a avaliação constante do feedback do cliente e a implementação de soluções para problemas identificados.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225" y="3096825"/>
            <a:ext cx="3877550" cy="19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Metodologias de desenvolvimento: Scrum</a:t>
            </a:r>
            <a:endParaRPr sz="1100" u="sng"/>
          </a:p>
        </p:txBody>
      </p:sp>
      <p:sp>
        <p:nvSpPr>
          <p:cNvPr id="306" name="Google Shape;306;p53"/>
          <p:cNvSpPr txBox="1"/>
          <p:nvPr/>
        </p:nvSpPr>
        <p:spPr>
          <a:xfrm>
            <a:off x="1376425" y="1064925"/>
            <a:ext cx="6889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Scrum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é um modelo de processo ágil que enfatiza a colaboração, o aprendizado contínuo e a entrega iterativa de software. Ele é baseado em uma abordagem iterativa e incremental, onde o trabalho é dividido em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sprints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cada sprint geralmente dura de duas a quatro semanas.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Scrum é um dos modelos mais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populares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na indústria de desenvolvimento de software.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00" y="3051525"/>
            <a:ext cx="7848398" cy="13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1336610" y="440871"/>
            <a:ext cx="230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Sumário</a:t>
            </a:r>
            <a:endParaRPr sz="1100"/>
          </a:p>
        </p:txBody>
      </p:sp>
      <p:sp>
        <p:nvSpPr>
          <p:cNvPr id="142" name="Google Shape;142;p27"/>
          <p:cNvSpPr txBox="1"/>
          <p:nvPr/>
        </p:nvSpPr>
        <p:spPr>
          <a:xfrm>
            <a:off x="1376425" y="1064925"/>
            <a:ext cx="688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Motivação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Engenharia de Software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Modelos de Processo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Cascata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Prototipação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Espiral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Ágil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Metodologias de Desenvolvimento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Lean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Scrum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XP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Modelos de qualidade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Fatores de qualidade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Revisões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lphaL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SQA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Teoria, pilares e valores do 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sz="1100"/>
          </a:p>
        </p:txBody>
      </p:sp>
      <p:sp>
        <p:nvSpPr>
          <p:cNvPr id="313" name="Google Shape;313;p54"/>
          <p:cNvSpPr txBox="1"/>
          <p:nvPr/>
        </p:nvSpPr>
        <p:spPr>
          <a:xfrm>
            <a:off x="1376425" y="1064925"/>
            <a:ext cx="6889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 teoria do Scrum tem como base dois conceitos principais: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Empirismo: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conhecimento vem da experiência e da tomada de decisões com base no que é observado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Pensamento “Lean”: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Reduzir perda de tempo e focar no que é essencial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150" y="2142950"/>
            <a:ext cx="6849700" cy="28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do Scrum</a:t>
            </a:r>
            <a:endParaRPr sz="1100"/>
          </a:p>
        </p:txBody>
      </p:sp>
      <p:sp>
        <p:nvSpPr>
          <p:cNvPr id="320" name="Google Shape;320;p55"/>
          <p:cNvSpPr txBox="1"/>
          <p:nvPr/>
        </p:nvSpPr>
        <p:spPr>
          <a:xfrm>
            <a:off x="1376425" y="1064925"/>
            <a:ext cx="3195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Principais características: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Grupo de pessoas foca em um problema de cada vez, o Product Goal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Tamanho do time: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Pequeno suficiente para manter-se ágil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Grande o suficiente para cobrir as skills necessárias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Sem sub-times ou hierarquias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25" y="1284913"/>
            <a:ext cx="4571976" cy="25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Equipe do Scrum</a:t>
            </a:r>
            <a:endParaRPr sz="1100"/>
          </a:p>
        </p:txBody>
      </p:sp>
      <p:sp>
        <p:nvSpPr>
          <p:cNvPr id="327" name="Google Shape;327;p56"/>
          <p:cNvSpPr txBox="1"/>
          <p:nvPr/>
        </p:nvSpPr>
        <p:spPr>
          <a:xfrm>
            <a:off x="1376425" y="1064925"/>
            <a:ext cx="688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Scrum Master: </a:t>
            </a:r>
            <a:r>
              <a:rPr lang="pt-BR" sz="1600" u="sng">
                <a:latin typeface="Calibri"/>
                <a:ea typeface="Calibri"/>
                <a:cs typeface="Calibri"/>
                <a:sym typeface="Calibri"/>
              </a:rPr>
              <a:t>build the right thing</a:t>
            </a:r>
            <a:endParaRPr sz="1600" u="sng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Transformar o entendimento do problema em um Product Backlog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Garantir que o time possua as condições para trabalhar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Avaliar se o desenvolvimento está de acordo com o esperado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Remoção de barreiras entre as partes interessadas e as equipes Scrum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Proteger o time de tentativas de interferência externa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Product Owner: </a:t>
            </a:r>
            <a:r>
              <a:rPr lang="pt-BR" sz="1600" u="sng">
                <a:latin typeface="Calibri"/>
                <a:ea typeface="Calibri"/>
                <a:cs typeface="Calibri"/>
                <a:sym typeface="Calibri"/>
              </a:rPr>
              <a:t>build the thing fast</a:t>
            </a:r>
            <a:endParaRPr sz="1600" u="sng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maximizar o valor do produto resultante do trabalho do time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Gestão do Product Backlog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Define prioridades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Define os requisitos das entregas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Comunicar o avanço do desenvolvimento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Developers: </a:t>
            </a:r>
            <a:r>
              <a:rPr lang="pt-BR" sz="1600" u="sng">
                <a:latin typeface="Calibri"/>
                <a:ea typeface="Calibri"/>
                <a:cs typeface="Calibri"/>
                <a:sym typeface="Calibri"/>
              </a:rPr>
              <a:t>build the thing right</a:t>
            </a:r>
            <a:endParaRPr sz="1600" u="sng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Criar um plano para o Sprint Backlog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Adaptar seu plano a cada dia para a meta do Sprint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Eventos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do Scrum</a:t>
            </a:r>
            <a:endParaRPr sz="1100"/>
          </a:p>
        </p:txBody>
      </p:sp>
      <p:pic>
        <p:nvPicPr>
          <p:cNvPr id="333" name="Google Shape;333;p57"/>
          <p:cNvPicPr preferRelativeResize="0"/>
          <p:nvPr/>
        </p:nvPicPr>
        <p:blipFill rotWithShape="1">
          <a:blip r:embed="rId4">
            <a:alphaModFix/>
          </a:blip>
          <a:srcRect b="12148" l="0" r="0" t="13727"/>
          <a:stretch/>
        </p:blipFill>
        <p:spPr>
          <a:xfrm>
            <a:off x="471087" y="879475"/>
            <a:ext cx="8201826" cy="406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Eventos 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8"/>
          <p:cNvSpPr txBox="1"/>
          <p:nvPr/>
        </p:nvSpPr>
        <p:spPr>
          <a:xfrm>
            <a:off x="1376425" y="1249075"/>
            <a:ext cx="6889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Característica mais marcante do Scrum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Eventos de duração fixa de um mês ou menos (mini projeto)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Sprint começa imediatamente após a conclusão do Sprint anterior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Tem objetivos e entregáveis claros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Permite transparência, inspeção e adaptação por meio da iteração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58"/>
          <p:cNvPicPr preferRelativeResize="0"/>
          <p:nvPr/>
        </p:nvPicPr>
        <p:blipFill rotWithShape="1">
          <a:blip r:embed="rId4">
            <a:alphaModFix/>
          </a:blip>
          <a:srcRect b="26621" l="3705" r="4357" t="16894"/>
          <a:stretch/>
        </p:blipFill>
        <p:spPr>
          <a:xfrm>
            <a:off x="969263" y="2665075"/>
            <a:ext cx="7205475" cy="24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Eventos 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Sprint Planning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9"/>
          <p:cNvSpPr txBox="1"/>
          <p:nvPr/>
        </p:nvSpPr>
        <p:spPr>
          <a:xfrm>
            <a:off x="1376425" y="1249075"/>
            <a:ext cx="3964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Antes do Sprint, equipe se reúne para planejar o próximo Sprint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Reflexões para planejamento: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Qual é o objetivo do Sprint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Qual é a nossa capacidade (time, pessoas, tecnologia, etc)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Como será a organização do trabalho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Input: Product backlog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Entregável: Sprint backlog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Timebox: oito horas para um Sprint de um mês, sendo mais curtos para Sprints mais curtos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625" y="1991438"/>
            <a:ext cx="3803375" cy="190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Eventos 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Daily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60"/>
          <p:cNvSpPr txBox="1"/>
          <p:nvPr/>
        </p:nvSpPr>
        <p:spPr>
          <a:xfrm>
            <a:off x="1376425" y="1249075"/>
            <a:ext cx="567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Momento que a equipe sincronizar e priorizar as atividades para o próximo dia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Reflexões: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 que eu fiz ontem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 que vou fazer hoje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Apontar entraves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Timebox: 15 minutos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375" y="1701000"/>
            <a:ext cx="3782104" cy="326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Eventos 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Sprint review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1376425" y="1249075"/>
            <a:ext cx="3459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Reunião em que o produto é demonstrado para avaliar o que está ou não pronto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Participam Scrum Team, Product Owner e Stakeholders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Reflexões: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 que está pronto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 que pode ser lançado (MVP)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Está atendendo a demanda do cliente?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Timebox: 4 horas no máximo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025" y="1336200"/>
            <a:ext cx="4307974" cy="3052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Eventos 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Sprint retrospective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62"/>
          <p:cNvSpPr txBox="1"/>
          <p:nvPr/>
        </p:nvSpPr>
        <p:spPr>
          <a:xfrm>
            <a:off x="1376425" y="1249075"/>
            <a:ext cx="6884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Objetivo: planejar maneiras de aumentar a qualidade e a eficácia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Reflexões: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 produtividade e eficiência da equipe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escopo e a compreensão da definição de Done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Comunicação e interações dentro da equipe e com stakeholders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Não faça perguntas que exijam uma resposta “sim ou não”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 reunião retrospectiva do sprint ocorre imediatamente após a revisão do sprint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Timebox: 3 horas no máximo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800" y="3022200"/>
            <a:ext cx="3181949" cy="21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Artefatos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75" y="879473"/>
            <a:ext cx="7453384" cy="3959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é a engenharia de software?</a:t>
            </a:r>
            <a:endParaRPr sz="1100" u="sng"/>
          </a:p>
        </p:txBody>
      </p:sp>
      <p:sp>
        <p:nvSpPr>
          <p:cNvPr id="148" name="Google Shape;148;p28"/>
          <p:cNvSpPr txBox="1"/>
          <p:nvPr/>
        </p:nvSpPr>
        <p:spPr>
          <a:xfrm>
            <a:off x="1376425" y="1064925"/>
            <a:ext cx="6889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Com a dependência cada vez maior das empresas de conquistar seu público e ganhar seu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espaço no mundo digital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surgiu uma demanda constante em criar estruturas sólidas em sistemas para os usuários, clientes e parceiros.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Entre tantas áreas responsáveis pela execução perfeita de um site, aplicativo ou outro tipo de plataforma, 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engenharia de software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é focada no planejamento, implementação e gerenciamento do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processo de desenvolvimento de sistemas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Ela se ocupa em fornecer as ferramentas necessárias para que programadores e desenvolvedores coloquem a mão na massa, garantindo 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unidade e alinhamento do trabalho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gerando sistemas computacionais eficazes e funcionais.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Artefatos 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64"/>
          <p:cNvSpPr txBox="1"/>
          <p:nvPr/>
        </p:nvSpPr>
        <p:spPr>
          <a:xfrm>
            <a:off x="1376425" y="1249075"/>
            <a:ext cx="3181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É uma lista ordenada do que precisa ser feito para melhorar um produto.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Serve como um guia central para a equipe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Características do “backlog item”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Descrição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Esforço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Ordem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Valor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225" y="1381975"/>
            <a:ext cx="4585775" cy="220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5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Artefatos 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Sprint Backlog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65"/>
          <p:cNvSpPr txBox="1"/>
          <p:nvPr/>
        </p:nvSpPr>
        <p:spPr>
          <a:xfrm>
            <a:off x="1376425" y="1249075"/>
            <a:ext cx="3181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Sprint Backlog é composto pelo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Sprint Goal (por que),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conjunto de itens do Product Backlog selecionados para o Sprint (o quê),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plano acionável para entrega do incremento (como).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O Sprint Backlog é atualizado ao longo do Sprint à medida que mais é aprendido.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Deve ter detalhes suficientes para que possam inspecionar seu progresso na Daily Scrum.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225" y="1438775"/>
            <a:ext cx="4585775" cy="226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Artefatos 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Product Increment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66"/>
          <p:cNvSpPr txBox="1"/>
          <p:nvPr/>
        </p:nvSpPr>
        <p:spPr>
          <a:xfrm>
            <a:off x="1376425" y="1249075"/>
            <a:ext cx="3181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É a soma de todos os itens do Backlog do Produto concluídos durante um Sprint.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Cada novo incremento precisa ser “Done”. Isso significa que ele precisa atender à Definição de “Done” criada pelo Time Scrum.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Não precisa ser entregue no final do Sprint, mas precisa estar em estado de entrega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225" y="1285950"/>
            <a:ext cx="4585775" cy="226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 txBox="1"/>
          <p:nvPr/>
        </p:nvSpPr>
        <p:spPr>
          <a:xfrm>
            <a:off x="1336574" y="440875"/>
            <a:ext cx="6069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Relação entre os artefatos e equipes do Scrum</a:t>
            </a:r>
            <a:endParaRPr b="1"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350" y="879475"/>
            <a:ext cx="6697282" cy="42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Metodologias de desenvolvimento: XP</a:t>
            </a:r>
            <a:endParaRPr sz="1100" u="sng"/>
          </a:p>
        </p:txBody>
      </p:sp>
      <p:sp>
        <p:nvSpPr>
          <p:cNvPr id="407" name="Google Shape;407;p68"/>
          <p:cNvSpPr txBox="1"/>
          <p:nvPr/>
        </p:nvSpPr>
        <p:spPr>
          <a:xfrm>
            <a:off x="1376425" y="1064925"/>
            <a:ext cx="6270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Extreme Programming (XP)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tem muita semelhança com o Scrum em termos de valores e modelo de desenvolvimento de projetos, ou seja, como desenvolver projetos que possam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abraçar as incertezas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de forma mais segura.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No entanto, esses dois métodos também são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complementares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visto que Scrum é mais como um framework gerencial. O XP desenvolve menos esses aspectos e foca mais em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práticas de engenharia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Essas práticas consistem em enfatizar 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programação em par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testes automatizados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desenvolvimento orientado a testes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integração contínua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 O objetivo é entregar software de alta qualidade de forma rápida e consistente.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Valores, princípios e práticas do XP</a:t>
            </a:r>
            <a:endParaRPr sz="1100"/>
          </a:p>
        </p:txBody>
      </p:sp>
      <p:sp>
        <p:nvSpPr>
          <p:cNvPr id="413" name="Google Shape;413;p69"/>
          <p:cNvSpPr txBox="1"/>
          <p:nvPr/>
        </p:nvSpPr>
        <p:spPr>
          <a:xfrm>
            <a:off x="1376425" y="1064925"/>
            <a:ext cx="46527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Valores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a falta dela pode gerar retrabalho e dificuldades na execução do projeto;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simplicidade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; assim como o JIT, o desperdício deve ser eliminado. Por isso, busque a solução mais simples e funcional possível. Assim, no desenvolvimento de um software não queira reinventar a roda;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feedback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alimenta o processo e por isso é tão necessário obter o retorno do cliente para dar andamento aos ajustes;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coragem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durante o processo de feedback é preciso ter coragem para jogar o código fora e voltar à estaca zero, recomeçando o projeto.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Princípios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feedback rápido;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simplicidade;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abraçar mudanças;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trabalho de alta qualidade.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850" y="1148698"/>
            <a:ext cx="2810075" cy="284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Valores, princípios e práticas do XP</a:t>
            </a:r>
            <a:endParaRPr sz="1100"/>
          </a:p>
        </p:txBody>
      </p:sp>
      <p:sp>
        <p:nvSpPr>
          <p:cNvPr id="420" name="Google Shape;420;p70"/>
          <p:cNvSpPr txBox="1"/>
          <p:nvPr/>
        </p:nvSpPr>
        <p:spPr>
          <a:xfrm>
            <a:off x="1376425" y="1064925"/>
            <a:ext cx="3666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Práticas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padronização do código: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favorecendo assim o trabalho em equipe;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desenvolvimento orientado a testes: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o que é essencial no teste unitário;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refatoração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melhora a clareza e a leitura do código;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integração contínua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junção frequente do código produzido pelos diferentes membros da equipe;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programação em pares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enquanto um codifica, o outro revisa;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entrega em pequenas fases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não é preciso esperar o software ser finalizado para apresentar as funcionalidades ao cliente.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25" y="1204763"/>
            <a:ext cx="4100976" cy="273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/>
          <p:nvPr/>
        </p:nvSpPr>
        <p:spPr>
          <a:xfrm>
            <a:off x="1146475" y="2133150"/>
            <a:ext cx="725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Exercício Prático 6 - Metodologias de Desenvolvimento</a:t>
            </a:r>
            <a:endParaRPr sz="1100"/>
          </a:p>
        </p:txBody>
      </p:sp>
      <p:sp>
        <p:nvSpPr>
          <p:cNvPr id="427" name="Google Shape;427;p71"/>
          <p:cNvSpPr txBox="1"/>
          <p:nvPr/>
        </p:nvSpPr>
        <p:spPr>
          <a:xfrm>
            <a:off x="1893475" y="2571750"/>
            <a:ext cx="576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u="sng">
                <a:solidFill>
                  <a:schemeClr val="hlink"/>
                </a:solidFill>
                <a:hlinkClick r:id="rId4"/>
              </a:rPr>
              <a:t>github.com/TomasFerranti/FundProgEAnalise</a:t>
            </a:r>
            <a:endParaRPr sz="1850">
              <a:solidFill>
                <a:srgbClr val="595959"/>
              </a:solidFill>
            </a:endParaRPr>
          </a:p>
        </p:txBody>
      </p:sp>
      <p:pic>
        <p:nvPicPr>
          <p:cNvPr id="428" name="Google Shape;42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100" y="2571750"/>
            <a:ext cx="405363" cy="4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Modelos de qualidade</a:t>
            </a:r>
            <a:endParaRPr sz="1100" u="sng"/>
          </a:p>
        </p:txBody>
      </p:sp>
      <p:sp>
        <p:nvSpPr>
          <p:cNvPr id="434" name="Google Shape;434;p72"/>
          <p:cNvSpPr txBox="1"/>
          <p:nvPr/>
        </p:nvSpPr>
        <p:spPr>
          <a:xfrm>
            <a:off x="1376425" y="1064925"/>
            <a:ext cx="6889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Os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modelos de qualidade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são ferramentas utilizadas na Engenharia de Software para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medir a qualidade de um software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Esses modelos são compostos por um conjunto de práticas, processos e indicadores que permitem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avaliar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um software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atende às expectativas do cliente e aos padrões de qualidade estabelecidos.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Por que qualidade?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competitividade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; essencial para 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sobrevivência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 para 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mercado internacional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; 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custo/benefício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retenção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de consumidores; todos geram aumento de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lucros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 Entre vários produtos, qual escolher? 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melhor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Como definir a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qualidade de um software?</a:t>
            </a:r>
            <a:endParaRPr sz="1100"/>
          </a:p>
        </p:txBody>
      </p:sp>
      <p:sp>
        <p:nvSpPr>
          <p:cNvPr id="440" name="Google Shape;440;p73"/>
          <p:cNvSpPr txBox="1"/>
          <p:nvPr/>
        </p:nvSpPr>
        <p:spPr>
          <a:xfrm>
            <a:off x="1376425" y="1064925"/>
            <a:ext cx="42165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 preocupação com a qualidade dos sistemas baseados em software cresceu à medida que ele se tornou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parte de todos os aspectos da nossa vida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diária. É difícil desenvolver uma descrição abrangente da qualidade de software, não é que nem taxa de falhas para dispositivos mecânicos.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 qualidade pode ser definida como um processo de software eficaz, aplicado de maneira a criar um produto que fornece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valor mensurável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para seu produto e para seu consumidor.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Uma ampla variedade de dimensões e fatores de qualidade de software tem sido proposta ao longo dos anos. Todos tentam definir um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conjunto de características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que, se alcançadas, levarão a softwares de alta qualidade.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934" y="1965838"/>
            <a:ext cx="3551076" cy="230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Características desejadas</a:t>
            </a:r>
            <a:endParaRPr sz="1100"/>
          </a:p>
        </p:txBody>
      </p:sp>
      <p:sp>
        <p:nvSpPr>
          <p:cNvPr id="154" name="Google Shape;154;p29"/>
          <p:cNvSpPr txBox="1"/>
          <p:nvPr/>
        </p:nvSpPr>
        <p:spPr>
          <a:xfrm>
            <a:off x="1376425" y="1064925"/>
            <a:ext cx="688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Uma boa engenharia de software é caracterizada por uma série de elementos que garantem a qualidade e eficiência do desenvolvimento de software. Algumas das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características mais importantes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são: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o software deve ser confiável, seguro e fácil de usar. Deve ser projetado e construído para atender às necessidades dos usuários e ser capaz de lidar com possíveis falhas ou problemas.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Eficiência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o processo de desenvolvimento de software deve ser eficiente e eficaz, garantindo que o produto final seja entregue dentro do prazo e orçamento previstos.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Manutenção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o software deve ser fácil de manter e atualizar, o que significa que o código-fonte deve ser claro e bem documentado, e o sistema deve ser projetado para suportar futuras modificações.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Escalabilidade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o software deve ser capaz de lidar com um grande número de usuários e transações, e deve ser escalável para atender às necessidades futuras.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4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Fatores de qualidade - McCall’s</a:t>
            </a:r>
            <a:endParaRPr sz="1100"/>
          </a:p>
        </p:txBody>
      </p:sp>
      <p:pic>
        <p:nvPicPr>
          <p:cNvPr id="447" name="Google Shape;44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13" y="879473"/>
            <a:ext cx="7668773" cy="395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Fatores de qualidade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 ISO/IEC 9126</a:t>
            </a:r>
            <a:endParaRPr sz="1100"/>
          </a:p>
        </p:txBody>
      </p:sp>
      <p:pic>
        <p:nvPicPr>
          <p:cNvPr id="453" name="Google Shape;45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9073"/>
            <a:ext cx="8839201" cy="319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6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Softwares “bons o suficiente”</a:t>
            </a:r>
            <a:endParaRPr sz="1100"/>
          </a:p>
        </p:txBody>
      </p:sp>
      <p:sp>
        <p:nvSpPr>
          <p:cNvPr id="459" name="Google Shape;459;p76"/>
          <p:cNvSpPr txBox="1"/>
          <p:nvPr/>
        </p:nvSpPr>
        <p:spPr>
          <a:xfrm>
            <a:off x="1376425" y="1064925"/>
            <a:ext cx="68895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Toda organização de software enfrenta o dilema da qualidade do software. Em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essência, todo mundo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quer construir sistemas de alta qualidade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, mas o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tempo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e o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esforço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necessários para produzir software “perfeito” simplesmente não estão disponíveis em um mercado no nosso mundo.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 questão é: devemos construir um software que seja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“bom o suficiente”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? Embora muitas empresas façam exatamente isso, há uma desvantagem significativa que deve ser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considerada.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Independentemente da abordagem escolhida, a qualidade tem um custo que pode ser discutido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em termos de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prevenção, avaliação e falha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Os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custos de prevençã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o incluem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todas as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ações de engenharia de software que são projetadas para prevenir defeitos em primeiro lugar.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Os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custos de avaliação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estão associados às ações que avaliam os produtos de trabalho de software para determinar sua qualidade.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Os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custos de falh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 abrangem o preço interno da falha e os efeitos externos que a má qualidade precipita.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/>
        </p:nvSpPr>
        <p:spPr>
          <a:xfrm>
            <a:off x="1336585" y="440873"/>
            <a:ext cx="571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Custo relativo de erros no começo e fim do processo de desenvolvimento de software</a:t>
            </a:r>
            <a:endParaRPr sz="1100"/>
          </a:p>
        </p:txBody>
      </p:sp>
      <p:pic>
        <p:nvPicPr>
          <p:cNvPr id="465" name="Google Shape;46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063" y="1249073"/>
            <a:ext cx="5679884" cy="3589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8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Revisões de software</a:t>
            </a:r>
            <a:endParaRPr sz="1100"/>
          </a:p>
        </p:txBody>
      </p:sp>
      <p:sp>
        <p:nvSpPr>
          <p:cNvPr id="471" name="Google Shape;471;p78"/>
          <p:cNvSpPr txBox="1"/>
          <p:nvPr/>
        </p:nvSpPr>
        <p:spPr>
          <a:xfrm>
            <a:off x="1376425" y="1064925"/>
            <a:ext cx="4156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As revisões de software são um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“filtro”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para o processo de software. Ou seja, elas são aplicadas em vários pontos durante a engenharia de software e servem para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descobrir erros e defeitos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que podem ser removidos. Elas “purificam” produtos de trabalho de engenharia de software, incluindo requisitos e modelos de design, código e dados de teste.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A intenção de cada revisão técnica é encontrar erros e descobrir problemas que teriam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um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impacto negativo no software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a ser implantado. Quanto mais cedo um erro for descoberto e corrigido, menos provável que o erro se propague para outro setor e se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amplifique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resultando em um esforço significativamente maior para corrigi-lo.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649" y="1582813"/>
            <a:ext cx="3625349" cy="19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9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Métricas de revisão</a:t>
            </a:r>
            <a:endParaRPr sz="1100"/>
          </a:p>
        </p:txBody>
      </p:sp>
      <p:sp>
        <p:nvSpPr>
          <p:cNvPr id="478" name="Google Shape;478;p79"/>
          <p:cNvSpPr txBox="1"/>
          <p:nvPr/>
        </p:nvSpPr>
        <p:spPr>
          <a:xfrm>
            <a:off x="1376425" y="1064925"/>
            <a:ext cx="634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Para determinar se as atividades de controle de qualidade estão funcionando, um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conjunto de métricas 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devem ser recolhidos. As métricas de revisão concentram-se no esforço necessário para conduzir a revisão e nos tipos e gravidade dos erros descobertos durante a revisão.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Uma vez que os dados das métricas são coletados, eles podem ser usados ​​para avaliar 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eficácia das análises</a:t>
            </a: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 que você realiza. Os dados da indústria indicam que as avaliações fornecem um retorno significativo sobre o investimento.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0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Principais </a:t>
            </a: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Métricas de revisão</a:t>
            </a:r>
            <a:endParaRPr sz="1100"/>
          </a:p>
        </p:txBody>
      </p:sp>
      <p:sp>
        <p:nvSpPr>
          <p:cNvPr id="484" name="Google Shape;484;p80"/>
          <p:cNvSpPr txBox="1"/>
          <p:nvPr/>
        </p:nvSpPr>
        <p:spPr>
          <a:xfrm>
            <a:off x="1376425" y="1064925"/>
            <a:ext cx="6600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As seguintes métricas de revisão podem ser coletadas para cada revisão realizada: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Esforço de preparação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o esforço (em horas-pessoa) necessário para revisar um produto antes da reunião de revisão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Esforço de avaliação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o esforço (em horas-pessoa) que é gasto durante a avaliação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Esforço de </a:t>
            </a:r>
            <a:r>
              <a:rPr b="1" i="1" lang="pt-BR">
                <a:latin typeface="Calibri"/>
                <a:ea typeface="Calibri"/>
                <a:cs typeface="Calibri"/>
                <a:sym typeface="Calibri"/>
              </a:rPr>
              <a:t>rework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o esforço (em horas-pessoa) que é dedicado à correção dos erros descobertos durante a revisão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Tamanho do produto de trabalho: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uma medida do tamanho do produto de trabalho que foram revisados ​​(por exemplo, o número de modelos UML ou o número de documentos páginas ou o número de linhas de código)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Pequenos erros encontrados: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o número de erros encontrados que podem ser categorizados como menores (requerendo menos do que algum esforço pré-especificado para corrigir)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Erros graves encontrados: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o número de erros encontrados que podem ser categorizados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(requerendo mais do que algum esforço pré-especificado para corrigir)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 permitem montar estatísticas como esforço de revisão, número total de erros, densidade dos erros e esforço salvo por erro identificado na revisão.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1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Tipos de revisão</a:t>
            </a:r>
            <a:endParaRPr sz="1100"/>
          </a:p>
        </p:txBody>
      </p:sp>
      <p:sp>
        <p:nvSpPr>
          <p:cNvPr id="490" name="Google Shape;490;p81"/>
          <p:cNvSpPr txBox="1"/>
          <p:nvPr/>
        </p:nvSpPr>
        <p:spPr>
          <a:xfrm>
            <a:off x="1376425" y="1064925"/>
            <a:ext cx="45330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Um </a:t>
            </a:r>
            <a:r>
              <a:rPr b="1" lang="pt-BR" sz="1700">
                <a:latin typeface="Calibri"/>
                <a:ea typeface="Calibri"/>
                <a:cs typeface="Calibri"/>
                <a:sym typeface="Calibri"/>
              </a:rPr>
              <a:t>modelo de referência</a:t>
            </a: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 para formalidade na revisão identifica os papéis que as pessoas desempenham, planejamento e preparação, estrutura da reunião, abordagem de correção e verificação conforme as características que indicam o grau de formalidade com que uma revisão é conduzida.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É separada em dois tipos: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1" lang="pt-BR" sz="1700">
                <a:latin typeface="Calibri"/>
                <a:ea typeface="Calibri"/>
                <a:cs typeface="Calibri"/>
                <a:sym typeface="Calibri"/>
              </a:rPr>
              <a:t>revisões informais</a:t>
            </a: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 são casuais por natureza, mas ainda podem ser usadas de forma eficaz para descobrir erros.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1" lang="pt-BR" sz="1700">
                <a:latin typeface="Calibri"/>
                <a:ea typeface="Calibri"/>
                <a:cs typeface="Calibri"/>
                <a:sym typeface="Calibri"/>
              </a:rPr>
              <a:t>revisões formais</a:t>
            </a: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 são mais estruturadas e têm maior probabilidade de levar a um software de alta qualidade.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300" y="1094573"/>
            <a:ext cx="2929775" cy="2954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2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Revisões informais VS formais</a:t>
            </a:r>
            <a:endParaRPr sz="1100"/>
          </a:p>
        </p:txBody>
      </p:sp>
      <p:sp>
        <p:nvSpPr>
          <p:cNvPr id="497" name="Google Shape;497;p82"/>
          <p:cNvSpPr txBox="1"/>
          <p:nvPr/>
        </p:nvSpPr>
        <p:spPr>
          <a:xfrm>
            <a:off x="1376425" y="1064925"/>
            <a:ext cx="6600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As revisões informais são caracterizadas por planejamento e preparação mínimos e pouca manutenção de registros.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Verificações de mesa e programação em pares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se enquadram na categoria de revisão informal.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As revisões formais se mostraram extremamente eficazes na descoberta de erros.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Walkthroughs e inspeções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estabelecem papéis definidos para cada revisor, incentivam o planejamento e a preparação antecipada, exigem a aplicação de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guidelines definidas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com manutenção de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registros obrigatórios e relatórios de status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Ambas as técnicas de revisão têm como objetivo identificar problemas e melhorias potenciais no modelo, com o objetivo de garantir que ele atenda aos requisitos e esteja em conformidade com os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padrões e práticas de qualidade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de engenharia de software. A escolha da técnica a ser utilizada dependerá do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tamanho e complexidade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do modelo, bem como da criticidade do sistema em desenvolvimento.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 área de Software Quality Assurance (SQA)</a:t>
            </a:r>
            <a:endParaRPr sz="1100"/>
          </a:p>
        </p:txBody>
      </p:sp>
      <p:sp>
        <p:nvSpPr>
          <p:cNvPr id="503" name="Google Shape;503;p83"/>
          <p:cNvSpPr txBox="1"/>
          <p:nvPr/>
        </p:nvSpPr>
        <p:spPr>
          <a:xfrm>
            <a:off x="1376425" y="1064925"/>
            <a:ext cx="6600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garantia de qualidade de software (SQA)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abrange uma ampla gama de preocupações e atividades que focam na gestão da qualidade de software. Estes podem ser resumidos na seguinte maneira: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Normas: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A IEEE, ISO e outras organizações de normas já criaram diversos padrões de engenharia de software que podem ser impostos pelos stakeholders. O trabalho do SQA é garantir que estes sejam seguidos.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Revisões e audições: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revisões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vistas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anteriormente; audições são um tipo de revisão feita pelo time de SQA para garantir o seguimento das guidelines.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Testes: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é uma função de programação para garantir o funcionamento dos algoritmos. O SQA garante que ela está sendo planejada e conduzida apropriadamente.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Coleção de erros/defeitos e análise: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o único jeito de melhorar é medir como você está progredindo. O SQA coleta, monta análises e realiza a tomada de decisões que melhor remove eles.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Troca de gerência: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Troca de times é um dos aspectos mais disruptivos em um projeto de software. A SQA garante a instituição de técnicas adequadas nas trocas.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Características desejadas</a:t>
            </a:r>
            <a:endParaRPr sz="1100"/>
          </a:p>
        </p:txBody>
      </p:sp>
      <p:sp>
        <p:nvSpPr>
          <p:cNvPr id="160" name="Google Shape;160;p30"/>
          <p:cNvSpPr txBox="1"/>
          <p:nvPr/>
        </p:nvSpPr>
        <p:spPr>
          <a:xfrm>
            <a:off x="1376425" y="1064925"/>
            <a:ext cx="6889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Testabilidade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o software deve ser testado em todas as fases do processo de desenvolvimento, para garantir que ele funcione corretamente e atenda às necessidades dos usuários.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Flexibilidade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o software deve ser flexível o suficiente para se adaptar a diferentes plataformas, sistemas operacionais e dispositivos.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é importante que todos os membros da equipe de desenvolvimento de software se comuniquem efetivamente, compartilhando ideias, informações e conhecimentos para garantir um produto final de qualidade.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Padrões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: a equipe de desenvolvimento de software deve seguir padrões de codificação estabelecidos e boas práticas de engenharia de software para garantir a qualidade do código e a segurança do sistema.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Em resumo, uma boa engenharia de software envolve a aplicação de três conceitos conhecidos como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modelos de processo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metodologias de desenvolvimento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modelos de qualidade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4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 área de Software Quality Assurance (SQA)</a:t>
            </a:r>
            <a:endParaRPr sz="1100"/>
          </a:p>
        </p:txBody>
      </p:sp>
      <p:sp>
        <p:nvSpPr>
          <p:cNvPr id="509" name="Google Shape;509;p84"/>
          <p:cNvSpPr txBox="1"/>
          <p:nvPr/>
        </p:nvSpPr>
        <p:spPr>
          <a:xfrm>
            <a:off x="1376425" y="1064925"/>
            <a:ext cx="6600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Educação: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Toda organização quer melhorar suas práticas. Um ponto-chave é conseguir ensinar aos stakeholders a melhorar os processos de engenharia de software.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Estratégia de Negócio: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Os softwares podem ser divididos em três categorias de negócio: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pacotes compactados (por exemplo, Microsoft Office);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um shell personalizado que fornece uma estrutura de esqueleto básica personalizada para as necessidades de um comprador;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software contratado que é projetado e construído sob medida a partir das especificações fornecidas pela organização do cliente;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	e o SQA deve garantir uma alta qualidade de software versátil ao tipo de negócio.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Gerenciamento da segurança: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com o aumento dos crimes cibernéticos e a popularização de processos pela LGPD, toda organização que trabalha com softwares deve instituir políticas de proteção de dados em todos os setores. O SQA é responsável pelos processos e tecnologias </a:t>
            </a: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aplicadas internamente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com relação à segurança.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Análise de risco: 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em alguns sistemas o impacto de defeitos podem ser catastróficos (automotiva ou aérea). A criação de planos de contingência relacionados a esses riscos extremos é função da SQA.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5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Processo contínuo e documentado</a:t>
            </a:r>
            <a:endParaRPr sz="1100"/>
          </a:p>
        </p:txBody>
      </p:sp>
      <p:sp>
        <p:nvSpPr>
          <p:cNvPr id="515" name="Google Shape;515;p85"/>
          <p:cNvSpPr txBox="1"/>
          <p:nvPr/>
        </p:nvSpPr>
        <p:spPr>
          <a:xfrm>
            <a:off x="1376425" y="1064925"/>
            <a:ext cx="6600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Para conduzir adequadamente a garantia de qualidade de software, os dados sobre o processo de engenharia de software devem ser coletados, avaliados e divulgados. A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estatística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do setor de SQA ajuda a melhorar a qualidade do produto e do próprio processo de software.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 coleta das </a:t>
            </a: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medições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de confiabilidade de software permite que os dados de defeitos coletados sejam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extrapolados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para taxas de falha projetadas e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previsões de confiabilidade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Em resumo, a SQA é o mapeamento dos preceitos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gerenciais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e das disciplinas de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design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aplicadas no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espaço tecnológico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da engenharia de software. A habilidade de garantir qualidade é uma medida de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maturidade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da engenharia. Quando esse mapeamento é completado com sucesso e se obtém resultados, você tem uma engenharia de software amadurecida.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6"/>
          <p:cNvSpPr txBox="1"/>
          <p:nvPr/>
        </p:nvSpPr>
        <p:spPr>
          <a:xfrm>
            <a:off x="1336600" y="440875"/>
            <a:ext cx="637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1100"/>
          </a:p>
        </p:txBody>
      </p:sp>
      <p:sp>
        <p:nvSpPr>
          <p:cNvPr id="521" name="Google Shape;521;p86"/>
          <p:cNvSpPr txBox="1"/>
          <p:nvPr/>
        </p:nvSpPr>
        <p:spPr>
          <a:xfrm>
            <a:off x="1336600" y="879475"/>
            <a:ext cx="6889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PRESSMAN, R, G, e MAXIM, B. R. Engenharia de Software - Uma Abordagem Profissional. 8a ed. Porto Alegre: AMGH, 2016.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MARTIN, R. C. Código limpo: Habilidades práticas do Agile Software. Alta Books, 3ª edição, Setembro, 2009.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SOMMERVILLE, I. Engenharia de software. Pearson Universidades, Abril, 2019.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LARMAN, C. Utilizando UML e Padrões: Uma Introdução à Análise e ao Projeto Orientados a Objetos e ao Desenvolvimento Iterativo. Bookman, 2006.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SUTHERLAND, J. SCRUM: guia prático. Editora Sextante, 1ª edição, Janeiro, 2020.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Guia do Scrum - </a:t>
            </a:r>
            <a:r>
              <a:rPr lang="pt-BR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The 2020 Scrum Guide TM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drão do plano de fundo&#10;&#10;Descrição gerada automaticamente" id="526" name="Google Shape;52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7"/>
          <p:cNvSpPr txBox="1"/>
          <p:nvPr/>
        </p:nvSpPr>
        <p:spPr>
          <a:xfrm>
            <a:off x="594827" y="1856170"/>
            <a:ext cx="193706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OBRIGADO(A)</a:t>
            </a:r>
            <a:endParaRPr sz="1100"/>
          </a:p>
        </p:txBody>
      </p:sp>
      <p:sp>
        <p:nvSpPr>
          <p:cNvPr id="528" name="Google Shape;528;p87"/>
          <p:cNvSpPr txBox="1"/>
          <p:nvPr/>
        </p:nvSpPr>
        <p:spPr>
          <a:xfrm>
            <a:off x="594826" y="2294751"/>
            <a:ext cx="1808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Tomás Ferranti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Modelos de processo</a:t>
            </a:r>
            <a:endParaRPr sz="1100" u="sng"/>
          </a:p>
        </p:txBody>
      </p:sp>
      <p:sp>
        <p:nvSpPr>
          <p:cNvPr id="166" name="Google Shape;166;p31"/>
          <p:cNvSpPr txBox="1"/>
          <p:nvPr/>
        </p:nvSpPr>
        <p:spPr>
          <a:xfrm>
            <a:off x="1376425" y="1064925"/>
            <a:ext cx="6889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Um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modelo de processo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é uma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representação abstrata do processo de desenvolvimento de software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 Ele define as atividades, tarefas e artefatos envolvidos em um projeto de software, bem como a ordem em que essas atividades devem ser realizadas.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É uma maneira de descrever o processo de desenvolvimento de software de forma clara e organizada, permitindo que os desenvolvedores e gerentes de projeto entendam melhor como 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está sendo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construído e gerenciado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Os principais modelos de processo são: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cascata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espiral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prototipação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ágil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Modelos de processo: cascata</a:t>
            </a:r>
            <a:endParaRPr sz="1100"/>
          </a:p>
        </p:txBody>
      </p:sp>
      <p:sp>
        <p:nvSpPr>
          <p:cNvPr id="172" name="Google Shape;172;p32"/>
          <p:cNvSpPr txBox="1"/>
          <p:nvPr/>
        </p:nvSpPr>
        <p:spPr>
          <a:xfrm>
            <a:off x="1376425" y="1064925"/>
            <a:ext cx="6889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modelo cascata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, também chamado de linear ou clássico, descreve um método de desenvolvimento que é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linear e sequencial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 Na primeira vez que uma fase de desenvolvimento é completada, o projeto prossegue para a próxima fase </a:t>
            </a: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sem retorno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Ele possui fases em ordem estrita sem qualquer sobreposição ou passos iterativos. Geralmente são: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conceito;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projeto (design);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implementação;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teste;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instalação;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descoberta de defeitos;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operação e manutenção.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/>
        </p:nvSpPr>
        <p:spPr>
          <a:xfrm>
            <a:off x="1336585" y="440873"/>
            <a:ext cx="57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Modelos de cascata</a:t>
            </a:r>
            <a:endParaRPr sz="1100"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813" y="879473"/>
            <a:ext cx="6452381" cy="395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